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Montserrat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7.xml"/><Relationship Id="rId44" Type="http://schemas.openxmlformats.org/officeDocument/2006/relationships/font" Target="fonts/Lato-regular.fntdata"/><Relationship Id="rId21" Type="http://schemas.openxmlformats.org/officeDocument/2006/relationships/slide" Target="slides/slide16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46" Type="http://schemas.openxmlformats.org/officeDocument/2006/relationships/font" Target="fonts/Lato-italic.fntdata"/><Relationship Id="rId23" Type="http://schemas.openxmlformats.org/officeDocument/2006/relationships/slide" Target="slides/slide18.xml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555f0e97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555f0e97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555f0e97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555f0e97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555f0e97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555f0e97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555f0e97f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555f0e97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555f0e97f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555f0e97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555f0e97f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555f0e97f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555f0e97f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555f0e97f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555f0e97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555f0e97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555f0e97f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555f0e97f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554dc431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554dc431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555f0e97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555f0e97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554dc431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554dc431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554dc431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554dc431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554dc431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554dc431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554dc431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554dc431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554dc431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554dc431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555f0e97f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555f0e97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555f0e97f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555f0e97f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555f0e97f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555f0e97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555f0e97f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555f0e97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555f0e97f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555f0e97f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78f68bb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78f68bb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78f68bb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78f68bb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78f68bb3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78f68bb3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78f68bb3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78f68bb3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78f68bb3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78f68bb3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78f68bbc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478f68bbc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555f0e97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555f0e97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555f0e97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555f0e97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78f68bb3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78f68bb3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8f68bb3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8f68bb3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78f68bbc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78f68bbc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555f0e97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555f0e97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800"/>
            </a:lvl1pPr>
            <a:lvl2pPr lvl="1">
              <a:buNone/>
              <a:defRPr sz="1800"/>
            </a:lvl2pPr>
            <a:lvl3pPr lvl="2">
              <a:buNone/>
              <a:defRPr sz="1800"/>
            </a:lvl3pPr>
            <a:lvl4pPr lvl="3">
              <a:buNone/>
              <a:defRPr sz="1800"/>
            </a:lvl4pPr>
            <a:lvl5pPr lvl="4">
              <a:buNone/>
              <a:defRPr sz="1800"/>
            </a:lvl5pPr>
            <a:lvl6pPr lvl="5">
              <a:buNone/>
              <a:defRPr sz="1800"/>
            </a:lvl6pPr>
            <a:lvl7pPr lvl="6">
              <a:buNone/>
              <a:defRPr sz="1800"/>
            </a:lvl7pPr>
            <a:lvl8pPr lvl="7">
              <a:buNone/>
              <a:defRPr sz="1800"/>
            </a:lvl8pPr>
            <a:lvl9pPr lvl="8">
              <a:buNone/>
              <a:defRPr sz="1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log.logrocket.com/angular-vs-react-vs-vue-a-performance-comparison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hyperlink" Target="https://codepen.io/ktsn/pen/vJgYxB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5461200" y="1208625"/>
            <a:ext cx="36828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/>
              <a:t>ue js</a:t>
            </a:r>
            <a:endParaRPr sz="96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The progressive javascript framework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150" y="567025"/>
            <a:ext cx="2408850" cy="24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Props - Abstract</a:t>
            </a:r>
            <a:endParaRPr/>
          </a:p>
        </p:txBody>
      </p:sp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 b="18729" l="13043" r="13803" t="19231"/>
          <a:stretch/>
        </p:blipFill>
        <p:spPr>
          <a:xfrm>
            <a:off x="2420475" y="1307850"/>
            <a:ext cx="3497575" cy="3025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4211625" y="2653755"/>
            <a:ext cx="1004500" cy="311325"/>
          </a:xfrm>
          <a:custGeom>
            <a:rect b="b" l="l" r="r" t="t"/>
            <a:pathLst>
              <a:path extrusionOk="0" h="12453" w="40180">
                <a:moveTo>
                  <a:pt x="0" y="4223"/>
                </a:moveTo>
                <a:cubicBezTo>
                  <a:pt x="11512" y="4223"/>
                  <a:pt x="23201" y="-1956"/>
                  <a:pt x="34370" y="835"/>
                </a:cubicBezTo>
                <a:cubicBezTo>
                  <a:pt x="37501" y="1617"/>
                  <a:pt x="40180" y="5353"/>
                  <a:pt x="40180" y="8580"/>
                </a:cubicBezTo>
                <a:cubicBezTo>
                  <a:pt x="40180" y="9548"/>
                  <a:pt x="40180" y="12453"/>
                  <a:pt x="40180" y="1148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09" name="Google Shape;209;p22"/>
          <p:cNvSpPr/>
          <p:nvPr/>
        </p:nvSpPr>
        <p:spPr>
          <a:xfrm>
            <a:off x="5288725" y="1776450"/>
            <a:ext cx="1767000" cy="795300"/>
          </a:xfrm>
          <a:prstGeom prst="wedgeEllipseCallout">
            <a:avLst>
              <a:gd fmla="val -55262" name="adj1"/>
              <a:gd fmla="val 9579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Pass data to the child component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0" name="Google Shape;21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927513" y="670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Props - Define props in child component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3"/>
          <p:cNvPicPr preferRelativeResize="0"/>
          <p:nvPr/>
        </p:nvPicPr>
        <p:blipFill rotWithShape="1">
          <a:blip r:embed="rId3">
            <a:alphaModFix/>
          </a:blip>
          <a:srcRect b="11406" l="8444" r="7366" t="11882"/>
          <a:stretch/>
        </p:blipFill>
        <p:spPr>
          <a:xfrm>
            <a:off x="2202600" y="608900"/>
            <a:ext cx="4367699" cy="42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927526" y="67000"/>
            <a:ext cx="7774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Props - Pass prop ‘name’ to child component</a:t>
            </a:r>
            <a:endParaRPr/>
          </a:p>
        </p:txBody>
      </p:sp>
      <p:pic>
        <p:nvPicPr>
          <p:cNvPr id="223" name="Google Shape;2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400" y="153525"/>
            <a:ext cx="5705150" cy="49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927526" y="67000"/>
            <a:ext cx="7774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Props - Access prop value in child component</a:t>
            </a:r>
            <a:endParaRPr/>
          </a:p>
        </p:txBody>
      </p:sp>
      <p:sp>
        <p:nvSpPr>
          <p:cNvPr id="230" name="Google Shape;230;p25"/>
          <p:cNvSpPr txBox="1"/>
          <p:nvPr/>
        </p:nvSpPr>
        <p:spPr>
          <a:xfrm>
            <a:off x="1341225" y="580925"/>
            <a:ext cx="6946800" cy="1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When a value is passed to a prop attribute, it becomes a property on that component instance. We can access it like any other property in the data component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3">
            <a:alphaModFix/>
          </a:blip>
          <a:srcRect b="5566" l="6940" r="6629" t="10223"/>
          <a:stretch/>
        </p:blipFill>
        <p:spPr>
          <a:xfrm>
            <a:off x="3558100" y="1313775"/>
            <a:ext cx="3146600" cy="372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Props - Communicate with parent</a:t>
            </a:r>
            <a:endParaRPr/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Emit events </a:t>
            </a:r>
            <a:r>
              <a:rPr lang="pt-BR" sz="2100">
                <a:solidFill>
                  <a:srgbClr val="E8E7E3"/>
                </a:solidFill>
                <a:highlight>
                  <a:srgbClr val="17181C"/>
                </a:highlight>
                <a:latin typeface="Arial"/>
                <a:ea typeface="Arial"/>
                <a:cs typeface="Arial"/>
                <a:sym typeface="Arial"/>
              </a:rPr>
              <a:t>😊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Use  callbacks  </a:t>
            </a:r>
            <a:r>
              <a:rPr lang="pt-BR" sz="2100">
                <a:solidFill>
                  <a:srgbClr val="E8E7E3"/>
                </a:solidFill>
                <a:highlight>
                  <a:srgbClr val="17181C"/>
                </a:highlight>
                <a:latin typeface="Arial"/>
                <a:ea typeface="Arial"/>
                <a:cs typeface="Arial"/>
                <a:sym typeface="Arial"/>
              </a:rPr>
              <a:t>😢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The sync modifier </a:t>
            </a:r>
            <a:r>
              <a:rPr lang="pt-BR" sz="2100">
                <a:solidFill>
                  <a:srgbClr val="E8E7E3"/>
                </a:solidFill>
                <a:highlight>
                  <a:srgbClr val="17181C"/>
                </a:highlight>
                <a:latin typeface="Arial"/>
                <a:ea typeface="Arial"/>
                <a:cs typeface="Arial"/>
                <a:sym typeface="Arial"/>
              </a:rPr>
              <a:t>❤️</a:t>
            </a:r>
            <a:endParaRPr sz="2100">
              <a:solidFill>
                <a:srgbClr val="E8E7E3"/>
              </a:solidFill>
              <a:highlight>
                <a:srgbClr val="17181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solidFill>
                <a:srgbClr val="E8E7E3"/>
              </a:solidFill>
              <a:highlight>
                <a:srgbClr val="17181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Props - </a:t>
            </a:r>
            <a:r>
              <a:rPr lang="pt-BR"/>
              <a:t>Emitting</a:t>
            </a:r>
            <a:r>
              <a:rPr lang="pt-BR"/>
              <a:t> event back to parent</a:t>
            </a:r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 rotWithShape="1">
          <a:blip r:embed="rId3">
            <a:alphaModFix/>
          </a:blip>
          <a:srcRect b="9057" l="2610" r="5147" t="7309"/>
          <a:stretch/>
        </p:blipFill>
        <p:spPr>
          <a:xfrm>
            <a:off x="1193800" y="971450"/>
            <a:ext cx="6902674" cy="3845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Props - listening to the event on parent</a:t>
            </a:r>
            <a:endParaRPr/>
          </a:p>
        </p:txBody>
      </p:sp>
      <p:pic>
        <p:nvPicPr>
          <p:cNvPr id="252" name="Google Shape;252;p28"/>
          <p:cNvPicPr preferRelativeResize="0"/>
          <p:nvPr/>
        </p:nvPicPr>
        <p:blipFill rotWithShape="1">
          <a:blip r:embed="rId3">
            <a:alphaModFix/>
          </a:blip>
          <a:srcRect b="12273" l="5187" r="5526" t="12656"/>
          <a:stretch/>
        </p:blipFill>
        <p:spPr>
          <a:xfrm>
            <a:off x="1116737" y="1052900"/>
            <a:ext cx="6910526" cy="369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Props - sync</a:t>
            </a:r>
            <a:endParaRPr/>
          </a:p>
        </p:txBody>
      </p:sp>
      <p:pic>
        <p:nvPicPr>
          <p:cNvPr id="259" name="Google Shape;259;p29"/>
          <p:cNvPicPr preferRelativeResize="0"/>
          <p:nvPr/>
        </p:nvPicPr>
        <p:blipFill rotWithShape="1">
          <a:blip r:embed="rId3">
            <a:alphaModFix/>
          </a:blip>
          <a:srcRect b="8363" l="4101" r="3528" t="10749"/>
          <a:stretch/>
        </p:blipFill>
        <p:spPr>
          <a:xfrm>
            <a:off x="1052550" y="1156689"/>
            <a:ext cx="7038899" cy="352693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Props - sync, get changes on parent</a:t>
            </a:r>
            <a:endParaRPr/>
          </a:p>
        </p:txBody>
      </p:sp>
      <p:pic>
        <p:nvPicPr>
          <p:cNvPr id="266" name="Google Shape;266;p30"/>
          <p:cNvPicPr preferRelativeResize="0"/>
          <p:nvPr/>
        </p:nvPicPr>
        <p:blipFill rotWithShape="1">
          <a:blip r:embed="rId3">
            <a:alphaModFix/>
          </a:blip>
          <a:srcRect b="10078" l="2613" r="6320" t="11428"/>
          <a:stretch/>
        </p:blipFill>
        <p:spPr>
          <a:xfrm>
            <a:off x="2214700" y="1016600"/>
            <a:ext cx="3853774" cy="39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Default Slot</a:t>
            </a:r>
            <a:endParaRPr/>
          </a:p>
        </p:txBody>
      </p:sp>
      <p:pic>
        <p:nvPicPr>
          <p:cNvPr id="273" name="Google Shape;273;p31"/>
          <p:cNvPicPr preferRelativeResize="0"/>
          <p:nvPr/>
        </p:nvPicPr>
        <p:blipFill rotWithShape="1">
          <a:blip r:embed="rId3">
            <a:alphaModFix/>
          </a:blip>
          <a:srcRect b="11928" l="8831" r="11385" t="11799"/>
          <a:stretch/>
        </p:blipFill>
        <p:spPr>
          <a:xfrm>
            <a:off x="2941538" y="1106775"/>
            <a:ext cx="3260924" cy="3588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Why Vue js and key features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253800"/>
            <a:ext cx="7218900" cy="3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I’ts really fun to develop in  vue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It’s fast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Flat learning curve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It’s really popular: 151k  + stars in github vs 138k of react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u="sng">
                <a:solidFill>
                  <a:schemeClr val="hlink"/>
                </a:solidFill>
                <a:hlinkClick r:id="rId3"/>
              </a:rPr>
              <a:t>It’s fast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It’s small, only 20Kb for a production build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Amazing tools, such as the cli and a UI utility to manage and create projects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It harvests the power of pure HTML, CSS and Javascript alike, no limitations</a:t>
            </a:r>
            <a:endParaRPr sz="1800"/>
          </a:p>
        </p:txBody>
      </p:sp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Named Slots</a:t>
            </a:r>
            <a:endParaRPr/>
          </a:p>
        </p:txBody>
      </p:sp>
      <p:pic>
        <p:nvPicPr>
          <p:cNvPr id="280" name="Google Shape;2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00" y="1072750"/>
            <a:ext cx="3115756" cy="31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160" y="1072750"/>
            <a:ext cx="2485906" cy="31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4067" y="1072750"/>
            <a:ext cx="2957532" cy="315489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>
            <p:ph type="title"/>
          </p:nvPr>
        </p:nvSpPr>
        <p:spPr>
          <a:xfrm>
            <a:off x="1297500" y="393750"/>
            <a:ext cx="70389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Event Handling</a:t>
            </a:r>
            <a:endParaRPr/>
          </a:p>
        </p:txBody>
      </p:sp>
      <p:sp>
        <p:nvSpPr>
          <p:cNvPr id="289" name="Google Shape;289;p33"/>
          <p:cNvSpPr txBox="1"/>
          <p:nvPr>
            <p:ph idx="1" type="body"/>
          </p:nvPr>
        </p:nvSpPr>
        <p:spPr>
          <a:xfrm>
            <a:off x="1297500" y="931350"/>
            <a:ext cx="70389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We can use the </a:t>
            </a:r>
            <a:r>
              <a:rPr b="1" lang="pt-BR" u="sng"/>
              <a:t>v-on</a:t>
            </a:r>
            <a:r>
              <a:rPr lang="pt-BR"/>
              <a:t> or </a:t>
            </a:r>
            <a:r>
              <a:rPr b="1" lang="pt-BR" u="sng"/>
              <a:t>@</a:t>
            </a:r>
            <a:r>
              <a:rPr lang="pt-BR"/>
              <a:t> directive to listen to DOM events and run some JavaScript when they’re triggered.</a:t>
            </a:r>
            <a:endParaRPr/>
          </a:p>
        </p:txBody>
      </p:sp>
      <p:pic>
        <p:nvPicPr>
          <p:cNvPr id="290" name="Google Shape;290;p33"/>
          <p:cNvPicPr preferRelativeResize="0"/>
          <p:nvPr/>
        </p:nvPicPr>
        <p:blipFill rotWithShape="1">
          <a:blip r:embed="rId3">
            <a:alphaModFix/>
          </a:blip>
          <a:srcRect b="12573" l="4239" r="4785" t="11456"/>
          <a:stretch/>
        </p:blipFill>
        <p:spPr>
          <a:xfrm>
            <a:off x="1293175" y="1664775"/>
            <a:ext cx="6557652" cy="311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type="title"/>
          </p:nvPr>
        </p:nvSpPr>
        <p:spPr>
          <a:xfrm>
            <a:off x="1297500" y="124825"/>
            <a:ext cx="70389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Method event handlers</a:t>
            </a:r>
            <a:endParaRPr/>
          </a:p>
        </p:txBody>
      </p:sp>
      <p:sp>
        <p:nvSpPr>
          <p:cNvPr id="297" name="Google Shape;297;p34"/>
          <p:cNvSpPr txBox="1"/>
          <p:nvPr>
            <p:ph idx="1" type="body"/>
          </p:nvPr>
        </p:nvSpPr>
        <p:spPr>
          <a:xfrm>
            <a:off x="1297500" y="635125"/>
            <a:ext cx="70389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The logic for many event handlers will be more complex though, so keeping your JavaScript in the value of the </a:t>
            </a:r>
            <a:r>
              <a:rPr b="1" lang="pt-BR" u="sng"/>
              <a:t>v-on</a:t>
            </a:r>
            <a:r>
              <a:rPr lang="pt-BR"/>
              <a:t> attribute isn’t feasible. That’s why </a:t>
            </a:r>
            <a:r>
              <a:rPr b="1" lang="pt-BR" u="sng"/>
              <a:t>v-on</a:t>
            </a:r>
            <a:r>
              <a:rPr lang="pt-BR"/>
              <a:t> can also accept the name of a method you’d like to call.</a:t>
            </a:r>
            <a:endParaRPr/>
          </a:p>
        </p:txBody>
      </p:sp>
      <p:pic>
        <p:nvPicPr>
          <p:cNvPr id="298" name="Google Shape;298;p34"/>
          <p:cNvPicPr preferRelativeResize="0"/>
          <p:nvPr/>
        </p:nvPicPr>
        <p:blipFill rotWithShape="1">
          <a:blip r:embed="rId3">
            <a:alphaModFix/>
          </a:blip>
          <a:srcRect b="10038" l="6074" r="5115" t="9009"/>
          <a:stretch/>
        </p:blipFill>
        <p:spPr>
          <a:xfrm>
            <a:off x="2510125" y="1519325"/>
            <a:ext cx="3899650" cy="35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type="title"/>
          </p:nvPr>
        </p:nvSpPr>
        <p:spPr>
          <a:xfrm>
            <a:off x="1297500" y="393750"/>
            <a:ext cx="70389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Dynamic class binding</a:t>
            </a:r>
            <a:endParaRPr/>
          </a:p>
        </p:txBody>
      </p:sp>
      <p:pic>
        <p:nvPicPr>
          <p:cNvPr id="305" name="Google Shape;305;p35"/>
          <p:cNvPicPr preferRelativeResize="0"/>
          <p:nvPr/>
        </p:nvPicPr>
        <p:blipFill rotWithShape="1">
          <a:blip r:embed="rId3">
            <a:alphaModFix/>
          </a:blip>
          <a:srcRect b="11220" l="5431" r="7800" t="9035"/>
          <a:stretch/>
        </p:blipFill>
        <p:spPr>
          <a:xfrm>
            <a:off x="2398050" y="1073375"/>
            <a:ext cx="4347901" cy="370032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1297500" y="393750"/>
            <a:ext cx="70389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Inline Style</a:t>
            </a:r>
            <a:endParaRPr/>
          </a:p>
        </p:txBody>
      </p:sp>
      <p:pic>
        <p:nvPicPr>
          <p:cNvPr id="312" name="Google Shape;3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75" y="1389242"/>
            <a:ext cx="4785523" cy="295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798" y="912763"/>
            <a:ext cx="3682104" cy="39127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Computed Properties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7"/>
          <p:cNvSpPr txBox="1"/>
          <p:nvPr/>
        </p:nvSpPr>
        <p:spPr>
          <a:xfrm>
            <a:off x="1391775" y="1343350"/>
            <a:ext cx="70389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Reactive properties that will re-evaluate when any of their “dependencies” (referenced properties) change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Computed properties are cached based on their reactive dependencies.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Useful when you need  to extract functionality from your template and need and updated value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Note: Unlike methods you don’t execute them with (), they’re like properties and will re-evaluate automatically.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Computed Properties - Practical example</a:t>
            </a:r>
            <a:endParaRPr/>
          </a:p>
        </p:txBody>
      </p:sp>
      <p:sp>
        <p:nvSpPr>
          <p:cNvPr id="327" name="Google Shape;327;p38"/>
          <p:cNvSpPr txBox="1"/>
          <p:nvPr>
            <p:ph idx="1" type="body"/>
          </p:nvPr>
        </p:nvSpPr>
        <p:spPr>
          <a:xfrm>
            <a:off x="1473300" y="2571750"/>
            <a:ext cx="6197400" cy="18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/>
              <a:t>Note how the computed property re-evaluates whenever any of its dependencies change.</a:t>
            </a:r>
            <a:endParaRPr sz="1800"/>
          </a:p>
        </p:txBody>
      </p:sp>
      <p:pic>
        <p:nvPicPr>
          <p:cNvPr id="328" name="Google Shape;3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550" y="1226338"/>
            <a:ext cx="5752900" cy="10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>
            <p:ph type="title"/>
          </p:nvPr>
        </p:nvSpPr>
        <p:spPr>
          <a:xfrm>
            <a:off x="1297500" y="79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Computed Properties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39"/>
          <p:cNvPicPr preferRelativeResize="0"/>
          <p:nvPr/>
        </p:nvPicPr>
        <p:blipFill rotWithShape="1">
          <a:blip r:embed="rId3">
            <a:alphaModFix/>
          </a:blip>
          <a:srcRect b="8019" l="0" r="3025" t="8003"/>
          <a:stretch/>
        </p:blipFill>
        <p:spPr>
          <a:xfrm>
            <a:off x="2044413" y="690650"/>
            <a:ext cx="5055174" cy="437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Rendering Lists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276" y="1052175"/>
            <a:ext cx="6200123" cy="37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Rendering Lists -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198" cy="190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1"/>
          <p:cNvSpPr txBox="1"/>
          <p:nvPr/>
        </p:nvSpPr>
        <p:spPr>
          <a:xfrm>
            <a:off x="433325" y="3739875"/>
            <a:ext cx="15354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Example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Why Vue js and key features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253800"/>
            <a:ext cx="7218900" cy="3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It only re-renders what it needs, even if it’s a deeply nested object or deeply nested component tree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Every component as access to the the main vue instance, making it useful to register global components, variables, mixins, prototypes and others to reduce boilerplate.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Smart features such as prefetch, memoizing</a:t>
            </a:r>
            <a:endParaRPr sz="1800"/>
          </a:p>
        </p:txBody>
      </p:sp>
      <p:sp>
        <p:nvSpPr>
          <p:cNvPr id="150" name="Google Shape;15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Conditional Rendering</a:t>
            </a:r>
            <a:endParaRPr/>
          </a:p>
        </p:txBody>
      </p:sp>
      <p:sp>
        <p:nvSpPr>
          <p:cNvPr id="357" name="Google Shape;357;p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v-if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Removes/adds the  element to the DOM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v-show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toggles display: none</a:t>
            </a:r>
            <a:endParaRPr sz="1800"/>
          </a:p>
        </p:txBody>
      </p:sp>
      <p:sp>
        <p:nvSpPr>
          <p:cNvPr id="358" name="Google Shape;35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Conditional Rendering - v-if</a:t>
            </a:r>
            <a:endParaRPr/>
          </a:p>
        </p:txBody>
      </p:sp>
      <p:pic>
        <p:nvPicPr>
          <p:cNvPr id="364" name="Google Shape;3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400" y="749725"/>
            <a:ext cx="6915576" cy="391307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Conditional Rendering - v-if</a:t>
            </a:r>
            <a:endParaRPr/>
          </a:p>
        </p:txBody>
      </p:sp>
      <p:pic>
        <p:nvPicPr>
          <p:cNvPr id="371" name="Google Shape;3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199" cy="310764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Conditional Rendering - v-show</a:t>
            </a:r>
            <a:endParaRPr/>
          </a:p>
        </p:txBody>
      </p:sp>
      <p:pic>
        <p:nvPicPr>
          <p:cNvPr id="378" name="Google Shape;3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25" y="1307850"/>
            <a:ext cx="8428351" cy="29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/>
          <p:nvPr>
            <p:ph type="ctrTitle"/>
          </p:nvPr>
        </p:nvSpPr>
        <p:spPr>
          <a:xfrm>
            <a:off x="5461200" y="1208625"/>
            <a:ext cx="36828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/>
              <a:t>ue js</a:t>
            </a:r>
            <a:endParaRPr sz="9600"/>
          </a:p>
        </p:txBody>
      </p:sp>
      <p:sp>
        <p:nvSpPr>
          <p:cNvPr id="385" name="Google Shape;385;p46"/>
          <p:cNvSpPr txBox="1"/>
          <p:nvPr>
            <p:ph idx="1" type="subTitle"/>
          </p:nvPr>
        </p:nvSpPr>
        <p:spPr>
          <a:xfrm>
            <a:off x="5050325" y="29758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Any questions?</a:t>
            </a:r>
            <a:endParaRPr sz="1800"/>
          </a:p>
        </p:txBody>
      </p:sp>
      <p:pic>
        <p:nvPicPr>
          <p:cNvPr id="386" name="Google Shape;3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150" y="567025"/>
            <a:ext cx="2408850" cy="24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Single File components - How code is organized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 rotWithShape="1">
          <a:blip r:embed="rId3">
            <a:alphaModFix/>
          </a:blip>
          <a:srcRect b="14242" l="6643" r="14826" t="11694"/>
          <a:stretch/>
        </p:blipFill>
        <p:spPr>
          <a:xfrm>
            <a:off x="1679550" y="1367600"/>
            <a:ext cx="6439023" cy="320493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/>
          <p:nvPr/>
        </p:nvSpPr>
        <p:spPr>
          <a:xfrm>
            <a:off x="3001375" y="1972675"/>
            <a:ext cx="181500" cy="677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41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 txBox="1"/>
          <p:nvPr/>
        </p:nvSpPr>
        <p:spPr>
          <a:xfrm>
            <a:off x="3273900" y="2105825"/>
            <a:ext cx="3086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HTML goes here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3364375" y="2911725"/>
            <a:ext cx="181500" cy="677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41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3182875" y="3778150"/>
            <a:ext cx="181500" cy="677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41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 txBox="1"/>
          <p:nvPr/>
        </p:nvSpPr>
        <p:spPr>
          <a:xfrm>
            <a:off x="3656250" y="3105375"/>
            <a:ext cx="3086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Your code goes here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3602900" y="3911300"/>
            <a:ext cx="3086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Your styles, scope is optional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792125" y="79050"/>
            <a:ext cx="6990900" cy="5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How code is organized - Script</a:t>
            </a:r>
            <a:endParaRPr/>
          </a:p>
        </p:txBody>
      </p:sp>
      <p:pic>
        <p:nvPicPr>
          <p:cNvPr id="169" name="Google Shape;169;p17"/>
          <p:cNvPicPr preferRelativeResize="0"/>
          <p:nvPr/>
        </p:nvPicPr>
        <p:blipFill rotWithShape="1">
          <a:blip r:embed="rId3">
            <a:alphaModFix/>
          </a:blip>
          <a:srcRect b="8585" l="6759" r="0" t="6496"/>
          <a:stretch/>
        </p:blipFill>
        <p:spPr>
          <a:xfrm>
            <a:off x="3145825" y="605975"/>
            <a:ext cx="2852349" cy="39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Creating a component</a:t>
            </a:r>
            <a:endParaRPr/>
          </a:p>
        </p:txBody>
      </p:sp>
      <p:sp>
        <p:nvSpPr>
          <p:cNvPr id="176" name="Google Shape;176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component is created by creating a file with a .vue instance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You can also use jsx and render functions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925" y="2865875"/>
            <a:ext cx="653415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Creating a component - Importing</a:t>
            </a:r>
            <a:endParaRPr/>
          </a:p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1297500" y="9880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Simply  import the component where  you want to use it, and register it in the components object of your parent component.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3">
            <a:alphaModFix/>
          </a:blip>
          <a:srcRect b="15212" l="10345" r="9398" t="11403"/>
          <a:stretch/>
        </p:blipFill>
        <p:spPr>
          <a:xfrm>
            <a:off x="2967900" y="1686900"/>
            <a:ext cx="3208225" cy="31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1297500" y="91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State management in Vue</a:t>
            </a:r>
            <a:endParaRPr/>
          </a:p>
        </p:txBody>
      </p:sp>
      <p:sp>
        <p:nvSpPr>
          <p:cNvPr id="192" name="Google Shape;192;p20"/>
          <p:cNvSpPr txBox="1"/>
          <p:nvPr>
            <p:ph idx="1" type="body"/>
          </p:nvPr>
        </p:nvSpPr>
        <p:spPr>
          <a:xfrm>
            <a:off x="1297500" y="685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Vue provides a data function, any  predefined properties are created as reactive.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We can however, create explicit reactive properties with Vue.set() or Vue.observable()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4" name="Google Shape;194;p20"/>
          <p:cNvPicPr preferRelativeResize="0"/>
          <p:nvPr/>
        </p:nvPicPr>
        <p:blipFill rotWithShape="1">
          <a:blip r:embed="rId3">
            <a:alphaModFix/>
          </a:blip>
          <a:srcRect b="11545" l="6034" r="7008" t="10176"/>
          <a:stretch/>
        </p:blipFill>
        <p:spPr>
          <a:xfrm>
            <a:off x="2701292" y="1599550"/>
            <a:ext cx="3741408" cy="34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Props - let’s communicate with child components</a:t>
            </a:r>
            <a:endParaRPr/>
          </a:p>
        </p:txBody>
      </p:sp>
      <p:sp>
        <p:nvSpPr>
          <p:cNvPr id="200" name="Google Shape;200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Props provide and easy way to pass any information down to child components;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They can provide any type  of value;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They are reactive;</a:t>
            </a:r>
            <a:endParaRPr sz="1800"/>
          </a:p>
        </p:txBody>
      </p:sp>
      <p:sp>
        <p:nvSpPr>
          <p:cNvPr id="201" name="Google Shape;20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